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74" r:id="rId12"/>
    <p:sldId id="266" r:id="rId13"/>
    <p:sldId id="273" r:id="rId14"/>
    <p:sldId id="267" r:id="rId15"/>
    <p:sldId id="268" r:id="rId16"/>
    <p:sldId id="269" r:id="rId17"/>
    <p:sldId id="276" r:id="rId18"/>
    <p:sldId id="278" r:id="rId19"/>
    <p:sldId id="277" r:id="rId20"/>
    <p:sldId id="279" r:id="rId21"/>
    <p:sldId id="280" r:id="rId22"/>
    <p:sldId id="270" r:id="rId23"/>
    <p:sldId id="271" r:id="rId24"/>
    <p:sldId id="272"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3950" autoAdjust="0"/>
  </p:normalViewPr>
  <p:slideViewPr>
    <p:cSldViewPr>
      <p:cViewPr varScale="1">
        <p:scale>
          <a:sx n="69" d="100"/>
          <a:sy n="69" d="100"/>
        </p:scale>
        <p:origin x="-139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29-May-20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29-May-20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29-May-20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gouvernement.fr/" TargetMode="External"/><Relationship Id="rId2" Type="http://schemas.openxmlformats.org/officeDocument/2006/relationships/hyperlink" Target="http://www.yourarticlelibrar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295399"/>
          </a:xfrm>
        </p:spPr>
        <p:txBody>
          <a:bodyPr>
            <a:normAutofit fontScale="90000"/>
          </a:bodyPr>
          <a:lstStyle/>
          <a:p>
            <a:r>
              <a:rPr lang="en-US" sz="4000" dirty="0" smtClean="0">
                <a:solidFill>
                  <a:srgbClr val="002060"/>
                </a:solidFill>
                <a:latin typeface="Times New Roman" pitchFamily="18" charset="0"/>
                <a:cs typeface="Times New Roman" pitchFamily="18" charset="0"/>
              </a:rPr>
              <a:t>BA IV SEMESTER</a:t>
            </a:r>
            <a:br>
              <a:rPr lang="en-US" sz="4000" dirty="0" smtClean="0">
                <a:solidFill>
                  <a:srgbClr val="002060"/>
                </a:solidFill>
                <a:latin typeface="Times New Roman" pitchFamily="18" charset="0"/>
                <a:cs typeface="Times New Roman" pitchFamily="18" charset="0"/>
              </a:rPr>
            </a:br>
            <a:r>
              <a:rPr lang="en-US" sz="4000" dirty="0" smtClean="0">
                <a:solidFill>
                  <a:srgbClr val="002060"/>
                </a:solidFill>
                <a:latin typeface="Times New Roman" pitchFamily="18" charset="0"/>
                <a:cs typeface="Times New Roman" pitchFamily="18" charset="0"/>
              </a:rPr>
              <a:t>PAPER II</a:t>
            </a:r>
            <a:endParaRPr lang="en-US" sz="4000"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2057400"/>
            <a:ext cx="6400800" cy="4191000"/>
          </a:xfrm>
        </p:spPr>
        <p:txBody>
          <a:bodyPr>
            <a:normAutofit/>
          </a:bodyPr>
          <a:lstStyle/>
          <a:p>
            <a:r>
              <a:rPr lang="en-US" sz="6000" b="1" dirty="0" smtClean="0">
                <a:solidFill>
                  <a:srgbClr val="C00000"/>
                </a:solidFill>
                <a:latin typeface="Times New Roman" pitchFamily="18" charset="0"/>
                <a:cs typeface="Times New Roman" pitchFamily="18" charset="0"/>
              </a:rPr>
              <a:t>CONSTITUTION OF </a:t>
            </a:r>
            <a:r>
              <a:rPr lang="en-US" sz="6000" b="1" dirty="0" smtClean="0">
                <a:solidFill>
                  <a:srgbClr val="C00000"/>
                </a:solidFill>
                <a:latin typeface="Times New Roman" pitchFamily="18" charset="0"/>
                <a:cs typeface="Times New Roman" pitchFamily="18" charset="0"/>
              </a:rPr>
              <a:t>FRANCE</a:t>
            </a:r>
          </a:p>
          <a:p>
            <a:endParaRPr lang="en-US" sz="6000" b="1" dirty="0">
              <a:solidFill>
                <a:srgbClr val="C0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4114800"/>
            <a:ext cx="41148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0144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C00000"/>
                </a:solidFill>
                <a:latin typeface="Times New Roman" pitchFamily="18" charset="0"/>
                <a:cs typeface="Times New Roman" pitchFamily="18" charset="0"/>
              </a:rPr>
              <a:t>Powers and Position of the Prime Minister and the Cabine</a:t>
            </a:r>
            <a:r>
              <a:rPr lang="en-US" sz="3600" dirty="0" smtClean="0">
                <a:solidFill>
                  <a:srgbClr val="C00000"/>
                </a:solidFill>
              </a:rPr>
              <a:t>t</a:t>
            </a:r>
            <a:endParaRPr lang="en-US" sz="3600" dirty="0">
              <a:solidFill>
                <a:srgbClr val="C00000"/>
              </a:solidFill>
            </a:endParaRPr>
          </a:p>
        </p:txBody>
      </p:sp>
      <p:sp>
        <p:nvSpPr>
          <p:cNvPr id="3" name="Content Placeholder 2"/>
          <p:cNvSpPr>
            <a:spLocks noGrp="1"/>
          </p:cNvSpPr>
          <p:nvPr>
            <p:ph idx="1"/>
          </p:nvPr>
        </p:nvSpPr>
        <p:spPr/>
        <p:txBody>
          <a:bodyPr>
            <a:normAutofit/>
          </a:bodyPr>
          <a:lstStyle/>
          <a:p>
            <a:pPr algn="just"/>
            <a:r>
              <a:rPr lang="en-US" sz="2400" dirty="0" smtClean="0">
                <a:solidFill>
                  <a:srgbClr val="002060"/>
                </a:solidFill>
                <a:latin typeface="Times New Roman" pitchFamily="18" charset="0"/>
                <a:cs typeface="Times New Roman" pitchFamily="18" charset="0"/>
              </a:rPr>
              <a:t>The Prime minister is the head of the government and conducts the day to day affairs of the country.</a:t>
            </a:r>
          </a:p>
          <a:p>
            <a:pPr algn="just"/>
            <a:r>
              <a:rPr lang="en-US" sz="2400" dirty="0" smtClean="0">
                <a:solidFill>
                  <a:srgbClr val="002060"/>
                </a:solidFill>
                <a:latin typeface="Times New Roman" pitchFamily="18" charset="0"/>
                <a:cs typeface="Times New Roman" pitchFamily="18" charset="0"/>
              </a:rPr>
              <a:t>Position of the Prime Minister in the fifth republic is not assertive and authoritative as used to be in the fourth republic.</a:t>
            </a:r>
          </a:p>
          <a:p>
            <a:pPr algn="just"/>
            <a:r>
              <a:rPr lang="en-US" sz="2400" dirty="0" smtClean="0">
                <a:solidFill>
                  <a:srgbClr val="002060"/>
                </a:solidFill>
                <a:latin typeface="Times New Roman" pitchFamily="18" charset="0"/>
                <a:cs typeface="Times New Roman" pitchFamily="18" charset="0"/>
              </a:rPr>
              <a:t>The Prime Minister and the other members of the cabinet are not the members of the parliament but are responsible towards the parliament.</a:t>
            </a:r>
          </a:p>
          <a:p>
            <a:pPr algn="just"/>
            <a:r>
              <a:rPr lang="en-US" sz="2400" dirty="0" smtClean="0">
                <a:solidFill>
                  <a:srgbClr val="002060"/>
                </a:solidFill>
                <a:latin typeface="Times New Roman" pitchFamily="18" charset="0"/>
                <a:cs typeface="Times New Roman" pitchFamily="18" charset="0"/>
              </a:rPr>
              <a:t>He selects the members of the cabinet who are appointed by the President.</a:t>
            </a:r>
          </a:p>
          <a:p>
            <a:pPr algn="just"/>
            <a:r>
              <a:rPr lang="en-US" sz="2400" dirty="0" smtClean="0">
                <a:solidFill>
                  <a:srgbClr val="002060"/>
                </a:solidFill>
                <a:latin typeface="Times New Roman" pitchFamily="18" charset="0"/>
                <a:cs typeface="Times New Roman" pitchFamily="18" charset="0"/>
              </a:rPr>
              <a:t>The Prime Minister can be ousted by the National Assembly if latter passes the no confidence motion against the former. </a:t>
            </a:r>
          </a:p>
          <a:p>
            <a:pPr marL="0" indent="0" algn="just">
              <a:buNone/>
            </a:pPr>
            <a:endParaRPr lang="en-US" sz="2000" dirty="0" smtClean="0">
              <a:latin typeface="Times New Roman" pitchFamily="18" charset="0"/>
              <a:cs typeface="Times New Roman" pitchFamily="18" charset="0"/>
            </a:endParaRPr>
          </a:p>
          <a:p>
            <a:pPr algn="just"/>
            <a:endParaRPr lang="en-US" dirty="0"/>
          </a:p>
        </p:txBody>
      </p:sp>
    </p:spTree>
    <p:extLst>
      <p:ext uri="{BB962C8B-B14F-4D97-AF65-F5344CB8AC3E}">
        <p14:creationId xmlns:p14="http://schemas.microsoft.com/office/powerpoint/2010/main" val="2494724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400" dirty="0">
                <a:solidFill>
                  <a:srgbClr val="7030A0"/>
                </a:solidFill>
                <a:latin typeface="Times New Roman" pitchFamily="18" charset="0"/>
                <a:cs typeface="Times New Roman" pitchFamily="18" charset="0"/>
              </a:rPr>
              <a:t>The ministers can be dismissed by the president on the advice of the </a:t>
            </a:r>
            <a:r>
              <a:rPr lang="en-US" sz="2400" dirty="0" smtClean="0">
                <a:solidFill>
                  <a:srgbClr val="7030A0"/>
                </a:solidFill>
                <a:latin typeface="Times New Roman" pitchFamily="18" charset="0"/>
                <a:cs typeface="Times New Roman" pitchFamily="18" charset="0"/>
              </a:rPr>
              <a:t>Prime </a:t>
            </a:r>
            <a:r>
              <a:rPr lang="en-US" sz="2400" dirty="0">
                <a:solidFill>
                  <a:srgbClr val="7030A0"/>
                </a:solidFill>
                <a:latin typeface="Times New Roman" pitchFamily="18" charset="0"/>
                <a:cs typeface="Times New Roman" pitchFamily="18" charset="0"/>
              </a:rPr>
              <a:t>M</a:t>
            </a:r>
            <a:r>
              <a:rPr lang="en-US" sz="2400" dirty="0" smtClean="0">
                <a:solidFill>
                  <a:srgbClr val="7030A0"/>
                </a:solidFill>
                <a:latin typeface="Times New Roman" pitchFamily="18" charset="0"/>
                <a:cs typeface="Times New Roman" pitchFamily="18" charset="0"/>
              </a:rPr>
              <a:t>inister</a:t>
            </a:r>
            <a:r>
              <a:rPr lang="en-US" sz="2400" dirty="0" smtClean="0">
                <a:solidFill>
                  <a:srgbClr val="7030A0"/>
                </a:solidFill>
                <a:latin typeface="Times New Roman" pitchFamily="18" charset="0"/>
                <a:cs typeface="Times New Roman" pitchFamily="18" charset="0"/>
              </a:rPr>
              <a:t>.</a:t>
            </a:r>
          </a:p>
          <a:p>
            <a:pPr algn="just"/>
            <a:r>
              <a:rPr lang="en-US" sz="2400" dirty="0" smtClean="0">
                <a:solidFill>
                  <a:srgbClr val="7030A0"/>
                </a:solidFill>
                <a:latin typeface="Times New Roman" pitchFamily="18" charset="0"/>
                <a:cs typeface="Times New Roman" pitchFamily="18" charset="0"/>
              </a:rPr>
              <a:t>Despite not being the member of any of the houses of the parliament, </a:t>
            </a:r>
            <a:r>
              <a:rPr lang="en-US" sz="2400" dirty="0">
                <a:solidFill>
                  <a:srgbClr val="7030A0"/>
                </a:solidFill>
                <a:latin typeface="Times New Roman" pitchFamily="18" charset="0"/>
                <a:cs typeface="Times New Roman" pitchFamily="18" charset="0"/>
              </a:rPr>
              <a:t>m</a:t>
            </a:r>
            <a:r>
              <a:rPr lang="en-US" sz="2400" dirty="0" smtClean="0">
                <a:solidFill>
                  <a:srgbClr val="7030A0"/>
                </a:solidFill>
                <a:latin typeface="Times New Roman" pitchFamily="18" charset="0"/>
                <a:cs typeface="Times New Roman" pitchFamily="18" charset="0"/>
              </a:rPr>
              <a:t>inisters participate in the sessions of the parliament as well as members of parliament </a:t>
            </a:r>
            <a:r>
              <a:rPr lang="en-US" sz="2400" dirty="0" smtClean="0">
                <a:solidFill>
                  <a:srgbClr val="7030A0"/>
                </a:solidFill>
                <a:latin typeface="Times New Roman" pitchFamily="18" charset="0"/>
                <a:cs typeface="Times New Roman" pitchFamily="18" charset="0"/>
              </a:rPr>
              <a:t>also </a:t>
            </a:r>
            <a:r>
              <a:rPr lang="en-US" sz="2400" dirty="0" smtClean="0">
                <a:solidFill>
                  <a:srgbClr val="7030A0"/>
                </a:solidFill>
                <a:latin typeface="Times New Roman" pitchFamily="18" charset="0"/>
                <a:cs typeface="Times New Roman" pitchFamily="18" charset="0"/>
              </a:rPr>
              <a:t>ask questions to the ministers.</a:t>
            </a:r>
            <a:endParaRPr lang="en-US" sz="24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69558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7030A0"/>
                </a:solidFill>
                <a:latin typeface="Times New Roman" pitchFamily="18" charset="0"/>
                <a:cs typeface="Times New Roman" pitchFamily="18" charset="0"/>
              </a:rPr>
              <a:t>French Legislature</a:t>
            </a:r>
            <a:endParaRPr lang="en-US"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600" dirty="0" smtClean="0">
                <a:solidFill>
                  <a:srgbClr val="FF0000"/>
                </a:solidFill>
                <a:latin typeface="Times New Roman" pitchFamily="18" charset="0"/>
                <a:cs typeface="Times New Roman" pitchFamily="18" charset="0"/>
              </a:rPr>
              <a:t>The French parliament under the fifth republic is the bicameral which consists of two houses– the National Assembly and the Senate.</a:t>
            </a:r>
          </a:p>
          <a:p>
            <a:pPr algn="just"/>
            <a:r>
              <a:rPr lang="en-US" sz="2600" dirty="0" smtClean="0">
                <a:solidFill>
                  <a:srgbClr val="FF0000"/>
                </a:solidFill>
                <a:latin typeface="Times New Roman" pitchFamily="18" charset="0"/>
                <a:cs typeface="Times New Roman" pitchFamily="18" charset="0"/>
              </a:rPr>
              <a:t>The National Assembly is a lower, popularly elected, more powerful house while the Senate is a upper, indirectly elected and the  less powerful house.</a:t>
            </a:r>
          </a:p>
          <a:p>
            <a:pPr algn="just"/>
            <a:r>
              <a:rPr lang="en-US" sz="2600" dirty="0" smtClean="0">
                <a:solidFill>
                  <a:srgbClr val="FF0000"/>
                </a:solidFill>
                <a:latin typeface="Times New Roman" pitchFamily="18" charset="0"/>
                <a:cs typeface="Times New Roman" pitchFamily="18" charset="0"/>
              </a:rPr>
              <a:t>The Parliament is a law making body which meets for single nine month long session each year.</a:t>
            </a:r>
          </a:p>
          <a:p>
            <a:pPr algn="just"/>
            <a:r>
              <a:rPr lang="en-US" sz="2600" dirty="0" smtClean="0">
                <a:solidFill>
                  <a:srgbClr val="FF0000"/>
                </a:solidFill>
                <a:latin typeface="Times New Roman" pitchFamily="18" charset="0"/>
                <a:cs typeface="Times New Roman" pitchFamily="18" charset="0"/>
              </a:rPr>
              <a:t>Both the houses enjoy nearly same powers.</a:t>
            </a:r>
          </a:p>
          <a:p>
            <a:pPr algn="just"/>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679741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dirty="0">
                <a:solidFill>
                  <a:srgbClr val="7030A0"/>
                </a:solidFill>
                <a:latin typeface="Times New Roman" pitchFamily="18" charset="0"/>
                <a:cs typeface="Times New Roman" pitchFamily="18" charset="0"/>
              </a:rPr>
              <a:t>The National Assembly</a:t>
            </a:r>
          </a:p>
          <a:p>
            <a:r>
              <a:rPr lang="en-US" sz="2400" dirty="0">
                <a:solidFill>
                  <a:srgbClr val="FF0000"/>
                </a:solidFill>
                <a:latin typeface="Times New Roman" pitchFamily="18" charset="0"/>
                <a:cs typeface="Times New Roman" pitchFamily="18" charset="0"/>
              </a:rPr>
              <a:t>The National Assembly consists of 577 members called the Deputies which are elected directly by the people on the basis of Two Round Voting System.</a:t>
            </a:r>
          </a:p>
          <a:p>
            <a:r>
              <a:rPr lang="en-US" sz="2400" dirty="0">
                <a:solidFill>
                  <a:srgbClr val="FF0000"/>
                </a:solidFill>
                <a:latin typeface="Times New Roman" pitchFamily="18" charset="0"/>
                <a:cs typeface="Times New Roman" pitchFamily="18" charset="0"/>
              </a:rPr>
              <a:t>The term of the National Assembly is five years but can be dissolved by the President before the completion of the term.</a:t>
            </a:r>
          </a:p>
          <a:p>
            <a:r>
              <a:rPr lang="en-US" sz="2400" dirty="0">
                <a:solidFill>
                  <a:srgbClr val="FF0000"/>
                </a:solidFill>
                <a:latin typeface="Times New Roman" pitchFamily="18" charset="0"/>
                <a:cs typeface="Times New Roman" pitchFamily="18" charset="0"/>
              </a:rPr>
              <a:t>The National Assembly can overthrow the government by a motion of no confidence.</a:t>
            </a:r>
          </a:p>
          <a:p>
            <a:r>
              <a:rPr lang="en-US" sz="2400" dirty="0" smtClean="0">
                <a:solidFill>
                  <a:srgbClr val="FF0000"/>
                </a:solidFill>
                <a:latin typeface="Times New Roman" pitchFamily="18" charset="0"/>
                <a:cs typeface="Times New Roman" pitchFamily="18" charset="0"/>
              </a:rPr>
              <a:t>Eligibility </a:t>
            </a:r>
            <a:r>
              <a:rPr lang="en-US" sz="2400" dirty="0">
                <a:solidFill>
                  <a:srgbClr val="FF0000"/>
                </a:solidFill>
                <a:latin typeface="Times New Roman" pitchFamily="18" charset="0"/>
                <a:cs typeface="Times New Roman" pitchFamily="18" charset="0"/>
              </a:rPr>
              <a:t>age for contesting election of the National Assembly is 18 years.</a:t>
            </a:r>
          </a:p>
          <a:p>
            <a:endParaRPr lang="en-US" dirty="0"/>
          </a:p>
        </p:txBody>
      </p:sp>
    </p:spTree>
    <p:extLst>
      <p:ext uri="{BB962C8B-B14F-4D97-AF65-F5344CB8AC3E}">
        <p14:creationId xmlns:p14="http://schemas.microsoft.com/office/powerpoint/2010/main" val="2673831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3600" dirty="0" smtClean="0">
                <a:solidFill>
                  <a:srgbClr val="C00000"/>
                </a:solidFill>
                <a:latin typeface="Times New Roman" pitchFamily="18" charset="0"/>
                <a:cs typeface="Times New Roman" pitchFamily="18" charset="0"/>
              </a:rPr>
              <a:t>The Senate</a:t>
            </a:r>
          </a:p>
          <a:p>
            <a:pPr algn="just"/>
            <a:r>
              <a:rPr lang="en-US" sz="2400" dirty="0" smtClean="0">
                <a:solidFill>
                  <a:srgbClr val="0070C0"/>
                </a:solidFill>
                <a:latin typeface="Times New Roman" pitchFamily="18" charset="0"/>
                <a:cs typeface="Times New Roman" pitchFamily="18" charset="0"/>
              </a:rPr>
              <a:t>The Senate has 348 members indirectly elected by approximately 150000 officials including regional councilors, department councilors, mayors, municipal councilors in large communes, as well as the members of the National Assembly.</a:t>
            </a:r>
          </a:p>
          <a:p>
            <a:pPr algn="just"/>
            <a:r>
              <a:rPr lang="en-US" sz="2400" dirty="0" smtClean="0">
                <a:solidFill>
                  <a:srgbClr val="0070C0"/>
                </a:solidFill>
                <a:latin typeface="Times New Roman" pitchFamily="18" charset="0"/>
                <a:cs typeface="Times New Roman" pitchFamily="18" charset="0"/>
              </a:rPr>
              <a:t>Each senator enjoys six year term.</a:t>
            </a:r>
          </a:p>
          <a:p>
            <a:pPr algn="just"/>
            <a:r>
              <a:rPr lang="en-US" sz="2400" dirty="0" smtClean="0">
                <a:solidFill>
                  <a:srgbClr val="0070C0"/>
                </a:solidFill>
                <a:latin typeface="Times New Roman" pitchFamily="18" charset="0"/>
                <a:cs typeface="Times New Roman" pitchFamily="18" charset="0"/>
              </a:rPr>
              <a:t>The President of the Senate is elected from among the senators and in case of death or removal of the President of France, the President of Senate will become an acting </a:t>
            </a:r>
            <a:r>
              <a:rPr lang="en-US" sz="2400" dirty="0">
                <a:solidFill>
                  <a:srgbClr val="0070C0"/>
                </a:solidFill>
                <a:latin typeface="Times New Roman" pitchFamily="18" charset="0"/>
                <a:cs typeface="Times New Roman" pitchFamily="18" charset="0"/>
              </a:rPr>
              <a:t>P</a:t>
            </a:r>
            <a:r>
              <a:rPr lang="en-US" sz="2400" dirty="0" smtClean="0">
                <a:solidFill>
                  <a:srgbClr val="0070C0"/>
                </a:solidFill>
                <a:latin typeface="Times New Roman" pitchFamily="18" charset="0"/>
                <a:cs typeface="Times New Roman" pitchFamily="18" charset="0"/>
              </a:rPr>
              <a:t>resident until a new President of the country is elected.</a:t>
            </a:r>
          </a:p>
          <a:p>
            <a:pPr algn="just"/>
            <a:r>
              <a:rPr lang="en-US" sz="2400" dirty="0" smtClean="0">
                <a:solidFill>
                  <a:srgbClr val="0070C0"/>
                </a:solidFill>
                <a:latin typeface="Times New Roman" pitchFamily="18" charset="0"/>
                <a:cs typeface="Times New Roman" pitchFamily="18" charset="0"/>
              </a:rPr>
              <a:t>Minimum age prescribed for contesting election of the Senate is 24 years.</a:t>
            </a:r>
          </a:p>
          <a:p>
            <a:pPr algn="just"/>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625261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imes New Roman" pitchFamily="18" charset="0"/>
                <a:cs typeface="Times New Roman" pitchFamily="18" charset="0"/>
              </a:rPr>
              <a:t>French Judiciary</a:t>
            </a:r>
            <a:endParaRPr lang="en-US"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676400"/>
            <a:ext cx="8229600" cy="4525963"/>
          </a:xfrm>
        </p:spPr>
        <p:txBody>
          <a:bodyPr>
            <a:noAutofit/>
          </a:bodyPr>
          <a:lstStyle/>
          <a:p>
            <a:pPr marL="0" indent="0" algn="just">
              <a:buNone/>
            </a:pPr>
            <a:r>
              <a:rPr lang="en-US" sz="2400" dirty="0" smtClean="0">
                <a:solidFill>
                  <a:srgbClr val="FF0000"/>
                </a:solidFill>
                <a:latin typeface="Times New Roman" pitchFamily="18" charset="0"/>
                <a:cs typeface="Times New Roman" pitchFamily="18" charset="0"/>
              </a:rPr>
              <a:t>Judicial system of France is unique in a sense that it works under the government that means there is no separation of power in France</a:t>
            </a:r>
            <a:r>
              <a:rPr lang="en-US"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However some measurements have been taken in order to ensure free and impartial justice system.</a:t>
            </a:r>
          </a:p>
          <a:p>
            <a:pPr marL="0" indent="0" algn="just">
              <a:buNone/>
            </a:pPr>
            <a:r>
              <a:rPr lang="en-US" sz="2400" dirty="0" smtClean="0">
                <a:solidFill>
                  <a:srgbClr val="FF0000"/>
                </a:solidFill>
                <a:latin typeface="Times New Roman" pitchFamily="18" charset="0"/>
                <a:cs typeface="Times New Roman" pitchFamily="18" charset="0"/>
              </a:rPr>
              <a:t>Features of French Judiciary</a:t>
            </a:r>
          </a:p>
          <a:p>
            <a:pPr algn="just"/>
            <a:r>
              <a:rPr lang="en-US" sz="2400" dirty="0" smtClean="0">
                <a:solidFill>
                  <a:srgbClr val="FF0000"/>
                </a:solidFill>
                <a:latin typeface="Times New Roman" pitchFamily="18" charset="0"/>
                <a:cs typeface="Times New Roman" pitchFamily="18" charset="0"/>
              </a:rPr>
              <a:t>France has a codified laws which are of five types such as penal code, civil code, commercial code, criminal procedure code and civil procedure code. </a:t>
            </a:r>
          </a:p>
          <a:p>
            <a:pPr algn="just"/>
            <a:r>
              <a:rPr lang="en-US" sz="2400" dirty="0" smtClean="0">
                <a:solidFill>
                  <a:srgbClr val="FF0000"/>
                </a:solidFill>
                <a:latin typeface="Times New Roman" pitchFamily="18" charset="0"/>
                <a:cs typeface="Times New Roman" pitchFamily="18" charset="0"/>
              </a:rPr>
              <a:t>There are no separate courts for civil and criminal cases.</a:t>
            </a:r>
          </a:p>
        </p:txBody>
      </p:sp>
    </p:spTree>
    <p:extLst>
      <p:ext uri="{BB962C8B-B14F-4D97-AF65-F5344CB8AC3E}">
        <p14:creationId xmlns:p14="http://schemas.microsoft.com/office/powerpoint/2010/main" val="24311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lgn="just"/>
            <a:r>
              <a:rPr lang="en-US" sz="2400" dirty="0" smtClean="0">
                <a:solidFill>
                  <a:srgbClr val="7030A0"/>
                </a:solidFill>
                <a:latin typeface="Times New Roman" pitchFamily="18" charset="0"/>
                <a:cs typeface="Times New Roman" pitchFamily="18" charset="0"/>
              </a:rPr>
              <a:t>There </a:t>
            </a:r>
            <a:r>
              <a:rPr lang="en-US" sz="2400" dirty="0">
                <a:solidFill>
                  <a:srgbClr val="7030A0"/>
                </a:solidFill>
                <a:latin typeface="Times New Roman" pitchFamily="18" charset="0"/>
                <a:cs typeface="Times New Roman" pitchFamily="18" charset="0"/>
              </a:rPr>
              <a:t>are </a:t>
            </a:r>
            <a:r>
              <a:rPr lang="en-US" sz="2400" b="1" dirty="0">
                <a:solidFill>
                  <a:srgbClr val="7030A0"/>
                </a:solidFill>
                <a:latin typeface="Times New Roman" pitchFamily="18" charset="0"/>
                <a:cs typeface="Times New Roman" pitchFamily="18" charset="0"/>
              </a:rPr>
              <a:t>ordinary and administrative courts</a:t>
            </a:r>
            <a:r>
              <a:rPr lang="en-US" sz="2400" dirty="0">
                <a:solidFill>
                  <a:srgbClr val="7030A0"/>
                </a:solidFill>
                <a:latin typeface="Times New Roman" pitchFamily="18" charset="0"/>
                <a:cs typeface="Times New Roman" pitchFamily="18" charset="0"/>
              </a:rPr>
              <a:t> in France. Ordinary courts decide case involving ordinary citizens while administrative courts decide cases involving government servants. </a:t>
            </a:r>
            <a:endParaRPr lang="en-US" sz="2400" dirty="0" smtClean="0">
              <a:solidFill>
                <a:srgbClr val="7030A0"/>
              </a:solidFill>
              <a:latin typeface="Times New Roman" pitchFamily="18" charset="0"/>
              <a:cs typeface="Times New Roman" pitchFamily="18" charset="0"/>
            </a:endParaRPr>
          </a:p>
          <a:p>
            <a:pPr marL="0" indent="0" algn="ctr">
              <a:buNone/>
            </a:pPr>
            <a:r>
              <a:rPr lang="en-US" sz="3600" b="1" dirty="0">
                <a:solidFill>
                  <a:srgbClr val="7030A0"/>
                </a:solidFill>
                <a:latin typeface="Times New Roman" pitchFamily="18" charset="0"/>
                <a:cs typeface="Times New Roman" pitchFamily="18" charset="0"/>
              </a:rPr>
              <a:t>Ordinary Courts</a:t>
            </a:r>
          </a:p>
          <a:p>
            <a:pPr algn="just"/>
            <a:r>
              <a:rPr lang="en-US" sz="2400" b="1" dirty="0">
                <a:solidFill>
                  <a:srgbClr val="7030A0"/>
                </a:solidFill>
                <a:latin typeface="Times New Roman" pitchFamily="18" charset="0"/>
                <a:cs typeface="Times New Roman" pitchFamily="18" charset="0"/>
              </a:rPr>
              <a:t>Correctional Courts- </a:t>
            </a:r>
            <a:r>
              <a:rPr lang="en-US" sz="2400" dirty="0">
                <a:solidFill>
                  <a:srgbClr val="7030A0"/>
                </a:solidFill>
                <a:latin typeface="Times New Roman" pitchFamily="18" charset="0"/>
                <a:cs typeface="Times New Roman" pitchFamily="18" charset="0"/>
              </a:rPr>
              <a:t>These courts consists of 3 judges each and deal with both civil and criminal cases.</a:t>
            </a:r>
          </a:p>
          <a:p>
            <a:pPr algn="just"/>
            <a:r>
              <a:rPr lang="en-US" sz="2400" b="1" dirty="0">
                <a:solidFill>
                  <a:srgbClr val="7030A0"/>
                </a:solidFill>
                <a:latin typeface="Times New Roman" pitchFamily="18" charset="0"/>
                <a:cs typeface="Times New Roman" pitchFamily="18" charset="0"/>
              </a:rPr>
              <a:t>District Courts- </a:t>
            </a:r>
            <a:r>
              <a:rPr lang="en-US" sz="2400" dirty="0">
                <a:solidFill>
                  <a:srgbClr val="7030A0"/>
                </a:solidFill>
                <a:latin typeface="Times New Roman" pitchFamily="18" charset="0"/>
                <a:cs typeface="Times New Roman" pitchFamily="18" charset="0"/>
              </a:rPr>
              <a:t>Every French district consists of these courts which hear both civil as well as criminal cases. These courts are equipped with both original and appellate jurisdiction as it hear appeal from the decision of the correctional courts.</a:t>
            </a:r>
          </a:p>
          <a:p>
            <a:pPr algn="just"/>
            <a:endParaRPr lang="en-US" sz="2400" dirty="0" smtClean="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245994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en-US" sz="2800" b="1" dirty="0" smtClean="0">
                <a:solidFill>
                  <a:srgbClr val="C00000"/>
                </a:solidFill>
                <a:latin typeface="Times New Roman" pitchFamily="18" charset="0"/>
                <a:cs typeface="Times New Roman" pitchFamily="18" charset="0"/>
              </a:rPr>
              <a:t>Civil Court of First Instance</a:t>
            </a:r>
            <a:r>
              <a:rPr lang="en-US" sz="2400" dirty="0" smtClean="0">
                <a:solidFill>
                  <a:srgbClr val="C00000"/>
                </a:solidFill>
                <a:latin typeface="Times New Roman" pitchFamily="18" charset="0"/>
                <a:cs typeface="Times New Roman" pitchFamily="18" charset="0"/>
              </a:rPr>
              <a:t>-They are found in almost all County. They have jurisdiction over almost all civil matters with some exceptions. Each court has three judges.</a:t>
            </a:r>
          </a:p>
          <a:p>
            <a:pPr marL="0" indent="0" algn="just">
              <a:buNone/>
            </a:pPr>
            <a:endParaRPr lang="en-US" sz="2400" dirty="0">
              <a:solidFill>
                <a:srgbClr val="C00000"/>
              </a:solidFill>
              <a:latin typeface="Times New Roman" pitchFamily="18" charset="0"/>
              <a:cs typeface="Times New Roman" pitchFamily="18" charset="0"/>
            </a:endParaRPr>
          </a:p>
          <a:p>
            <a:pPr marL="0" indent="0" algn="just">
              <a:buNone/>
            </a:pPr>
            <a:r>
              <a:rPr lang="en-US" sz="2400" b="1" dirty="0">
                <a:solidFill>
                  <a:srgbClr val="C00000"/>
                </a:solidFill>
                <a:latin typeface="Times New Roman" pitchFamily="18" charset="0"/>
                <a:cs typeface="Times New Roman" pitchFamily="18" charset="0"/>
              </a:rPr>
              <a:t>Provincial Courts of Appeal-</a:t>
            </a:r>
            <a:r>
              <a:rPr lang="en-US" sz="2400" dirty="0">
                <a:solidFill>
                  <a:srgbClr val="C00000"/>
                </a:solidFill>
                <a:latin typeface="Times New Roman" pitchFamily="18" charset="0"/>
                <a:cs typeface="Times New Roman" pitchFamily="18" charset="0"/>
              </a:rPr>
              <a:t> Above the district Courts are the provincial Appellate courts such as-</a:t>
            </a:r>
          </a:p>
          <a:p>
            <a:pPr marL="0" indent="0" algn="just">
              <a:buNone/>
            </a:pPr>
            <a:endParaRPr lang="en-US" sz="2400" b="1" dirty="0" smtClean="0">
              <a:solidFill>
                <a:srgbClr val="C00000"/>
              </a:solidFill>
              <a:latin typeface="Times New Roman" pitchFamily="18" charset="0"/>
              <a:cs typeface="Times New Roman" pitchFamily="18" charset="0"/>
            </a:endParaRPr>
          </a:p>
          <a:p>
            <a:pPr marL="0" indent="0" algn="just">
              <a:buNone/>
            </a:pPr>
            <a:r>
              <a:rPr lang="en-US" sz="2400" b="1" dirty="0" smtClean="0">
                <a:solidFill>
                  <a:srgbClr val="C00000"/>
                </a:solidFill>
                <a:latin typeface="Times New Roman" pitchFamily="18" charset="0"/>
                <a:cs typeface="Times New Roman" pitchFamily="18" charset="0"/>
              </a:rPr>
              <a:t>Courts </a:t>
            </a:r>
            <a:r>
              <a:rPr lang="en-US" sz="2400" b="1" dirty="0">
                <a:solidFill>
                  <a:srgbClr val="C00000"/>
                </a:solidFill>
                <a:latin typeface="Times New Roman" pitchFamily="18" charset="0"/>
                <a:cs typeface="Times New Roman" pitchFamily="18" charset="0"/>
              </a:rPr>
              <a:t>of appeal-</a:t>
            </a:r>
            <a:r>
              <a:rPr lang="en-US" sz="2400" dirty="0">
                <a:solidFill>
                  <a:srgbClr val="C00000"/>
                </a:solidFill>
                <a:latin typeface="Times New Roman" pitchFamily="18" charset="0"/>
                <a:cs typeface="Times New Roman" pitchFamily="18" charset="0"/>
              </a:rPr>
              <a:t>These courts hear appeals in both civil and criminal matters against the decisions of the Civil Court of First Instance. These courts operate in two or more divisions: each has at least five judges in its civil, criminal and indictment division.</a:t>
            </a:r>
          </a:p>
          <a:p>
            <a:pPr marL="0" indent="0" algn="just">
              <a:buNone/>
            </a:pPr>
            <a:endParaRPr lang="en-US" sz="2400" dirty="0" smtClean="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50340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lgn="just"/>
            <a:r>
              <a:rPr lang="en-US" sz="2400" b="1" dirty="0" smtClean="0">
                <a:solidFill>
                  <a:srgbClr val="C00000"/>
                </a:solidFill>
                <a:latin typeface="Times New Roman" pitchFamily="18" charset="0"/>
                <a:cs typeface="Times New Roman" pitchFamily="18" charset="0"/>
              </a:rPr>
              <a:t>Courts </a:t>
            </a:r>
            <a:r>
              <a:rPr lang="en-US" sz="2400" b="1" dirty="0">
                <a:solidFill>
                  <a:srgbClr val="C00000"/>
                </a:solidFill>
                <a:latin typeface="Times New Roman" pitchFamily="18" charset="0"/>
                <a:cs typeface="Times New Roman" pitchFamily="18" charset="0"/>
              </a:rPr>
              <a:t>of Assize- </a:t>
            </a:r>
            <a:r>
              <a:rPr lang="en-US" sz="2400" dirty="0">
                <a:solidFill>
                  <a:srgbClr val="C00000"/>
                </a:solidFill>
                <a:latin typeface="Times New Roman" pitchFamily="18" charset="0"/>
                <a:cs typeface="Times New Roman" pitchFamily="18" charset="0"/>
              </a:rPr>
              <a:t>The serious criminal cases are tried by Courts of </a:t>
            </a:r>
            <a:r>
              <a:rPr lang="en-US" sz="2400" dirty="0" smtClean="0">
                <a:solidFill>
                  <a:srgbClr val="C00000"/>
                </a:solidFill>
                <a:latin typeface="Times New Roman" pitchFamily="18" charset="0"/>
                <a:cs typeface="Times New Roman" pitchFamily="18" charset="0"/>
              </a:rPr>
              <a:t>Assize</a:t>
            </a:r>
            <a:r>
              <a:rPr lang="en-US" sz="2400" dirty="0">
                <a:solidFill>
                  <a:srgbClr val="C00000"/>
                </a:solidFill>
                <a:latin typeface="Times New Roman" pitchFamily="18" charset="0"/>
                <a:cs typeface="Times New Roman" pitchFamily="18" charset="0"/>
              </a:rPr>
              <a:t>, on Appeal or in First Instance. Decision of these courts are final. It has three judges</a:t>
            </a:r>
            <a:r>
              <a:rPr lang="en-US" sz="2400" dirty="0" smtClean="0">
                <a:solidFill>
                  <a:srgbClr val="C00000"/>
                </a:solidFill>
                <a:latin typeface="Times New Roman" pitchFamily="18" charset="0"/>
                <a:cs typeface="Times New Roman" pitchFamily="18" charset="0"/>
              </a:rPr>
              <a:t>.</a:t>
            </a:r>
          </a:p>
          <a:p>
            <a:pPr algn="just"/>
            <a:endParaRPr lang="en-US" sz="2400" dirty="0">
              <a:solidFill>
                <a:srgbClr val="C00000"/>
              </a:solidFill>
              <a:latin typeface="Times New Roman" pitchFamily="18" charset="0"/>
              <a:cs typeface="Times New Roman" pitchFamily="18" charset="0"/>
            </a:endParaRPr>
          </a:p>
          <a:p>
            <a:pPr algn="just"/>
            <a:r>
              <a:rPr lang="en-US" sz="2400" b="1" dirty="0">
                <a:solidFill>
                  <a:srgbClr val="C00000"/>
                </a:solidFill>
                <a:latin typeface="Times New Roman" pitchFamily="18" charset="0"/>
                <a:cs typeface="Times New Roman" pitchFamily="18" charset="0"/>
              </a:rPr>
              <a:t>Court of Cassation-</a:t>
            </a:r>
            <a:r>
              <a:rPr lang="en-US" sz="2400" dirty="0">
                <a:solidFill>
                  <a:srgbClr val="C00000"/>
                </a:solidFill>
                <a:latin typeface="Times New Roman" pitchFamily="18" charset="0"/>
                <a:cs typeface="Times New Roman" pitchFamily="18" charset="0"/>
              </a:rPr>
              <a:t>At the top of the judicial hierarchy is the Court of Cassation, which is the highest and the final court of appeal in France, It hears both civil and criminal appeals. But it does not retry the case. It simply determines whether the procedure followed by the lower court was regular or not and whether the judge had interpreted the law correctly. There is a only one court of Cassation. It acts in three chambers- the Criminal Chamber, the Civil Chamber and the Chamber of Requests. Each chamber has a president and fifteen judges.</a:t>
            </a:r>
          </a:p>
          <a:p>
            <a:pPr algn="just"/>
            <a:endParaRPr lang="en-US" sz="24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7109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457200" y="1524000"/>
            <a:ext cx="8229600" cy="4602163"/>
          </a:xfrm>
        </p:spPr>
        <p:txBody>
          <a:bodyPr>
            <a:normAutofit/>
          </a:bodyPr>
          <a:lstStyle/>
          <a:p>
            <a:pPr marL="0" indent="0" algn="just">
              <a:buNone/>
            </a:pPr>
            <a:r>
              <a:rPr lang="en-US" sz="2400" b="1" dirty="0" smtClean="0">
                <a:solidFill>
                  <a:srgbClr val="0070C0"/>
                </a:solidFill>
                <a:latin typeface="Times New Roman" pitchFamily="18" charset="0"/>
                <a:cs typeface="Times New Roman" pitchFamily="18" charset="0"/>
              </a:rPr>
              <a:t>Special Courts</a:t>
            </a:r>
            <a:r>
              <a:rPr lang="en-US" sz="2400" dirty="0" smtClean="0">
                <a:solidFill>
                  <a:srgbClr val="0070C0"/>
                </a:solidFill>
                <a:latin typeface="Times New Roman" pitchFamily="18" charset="0"/>
                <a:cs typeface="Times New Roman" pitchFamily="18" charset="0"/>
              </a:rPr>
              <a:t>-In France there are other special courts for specific matters such industrial courts decide </a:t>
            </a:r>
            <a:r>
              <a:rPr lang="en-US" sz="2400" dirty="0" err="1" smtClean="0">
                <a:solidFill>
                  <a:srgbClr val="0070C0"/>
                </a:solidFill>
                <a:latin typeface="Times New Roman" pitchFamily="18" charset="0"/>
                <a:cs typeface="Times New Roman" pitchFamily="18" charset="0"/>
              </a:rPr>
              <a:t>labour</a:t>
            </a:r>
            <a:r>
              <a:rPr lang="en-US" sz="2400" dirty="0" smtClean="0">
                <a:solidFill>
                  <a:srgbClr val="0070C0"/>
                </a:solidFill>
                <a:latin typeface="Times New Roman" pitchFamily="18" charset="0"/>
                <a:cs typeface="Times New Roman" pitchFamily="18" charset="0"/>
              </a:rPr>
              <a:t>-employer disputes, Expropriation courts decide compensation claims, Commercial courts try commercial disputes. These courts are mainly Courts of Arbitration and Conciliation.</a:t>
            </a:r>
            <a:endParaRPr lang="en-US" sz="24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408407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400" dirty="0" smtClean="0">
                <a:solidFill>
                  <a:srgbClr val="002060"/>
                </a:solidFill>
                <a:latin typeface="Times New Roman" pitchFamily="18" charset="0"/>
                <a:cs typeface="Times New Roman" pitchFamily="18" charset="0"/>
              </a:rPr>
              <a:t>Since the French revolution in 1789, France has witnessed thirteen constitutions. The current constitution has been in operation since October 4, 1958, which is also termed as the constitution of  fifth republic. The Constituent </a:t>
            </a:r>
            <a:r>
              <a:rPr lang="en-US" sz="2400" dirty="0">
                <a:solidFill>
                  <a:srgbClr val="002060"/>
                </a:solidFill>
                <a:latin typeface="Times New Roman" pitchFamily="18" charset="0"/>
                <a:cs typeface="Times New Roman" pitchFamily="18" charset="0"/>
              </a:rPr>
              <a:t>A</a:t>
            </a:r>
            <a:r>
              <a:rPr lang="en-US" sz="2400" dirty="0" smtClean="0">
                <a:solidFill>
                  <a:srgbClr val="002060"/>
                </a:solidFill>
                <a:latin typeface="Times New Roman" pitchFamily="18" charset="0"/>
                <a:cs typeface="Times New Roman" pitchFamily="18" charset="0"/>
              </a:rPr>
              <a:t>ssembly under the inspiration of General Charles De Gaulle,  who was also the first President of the fifth republic, had framed the constitution. One of the prime motive of the constitution was to </a:t>
            </a:r>
            <a:r>
              <a:rPr lang="en-US" sz="2400" dirty="0">
                <a:solidFill>
                  <a:srgbClr val="002060"/>
                </a:solidFill>
                <a:latin typeface="Times New Roman" pitchFamily="18" charset="0"/>
                <a:cs typeface="Times New Roman" pitchFamily="18" charset="0"/>
              </a:rPr>
              <a:t>e</a:t>
            </a:r>
            <a:r>
              <a:rPr lang="en-US" sz="2400" dirty="0" smtClean="0">
                <a:solidFill>
                  <a:srgbClr val="002060"/>
                </a:solidFill>
                <a:latin typeface="Times New Roman" pitchFamily="18" charset="0"/>
                <a:cs typeface="Times New Roman" pitchFamily="18" charset="0"/>
              </a:rPr>
              <a:t>radicate any chance of constitutional instability which used to be the drawback of previous constitutions, therefore one can say that the constitution of fifth republic has been  successful in achieving constitutional stability in France.</a:t>
            </a:r>
            <a:endParaRPr lang="en-U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867176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lgn="ctr">
              <a:buNone/>
            </a:pPr>
            <a:r>
              <a:rPr lang="en-US" sz="3600" b="1" dirty="0" smtClean="0">
                <a:solidFill>
                  <a:srgbClr val="7030A0"/>
                </a:solidFill>
                <a:latin typeface="Times New Roman" pitchFamily="18" charset="0"/>
                <a:cs typeface="Times New Roman" pitchFamily="18" charset="0"/>
              </a:rPr>
              <a:t>Administrative Courts</a:t>
            </a:r>
          </a:p>
          <a:p>
            <a:pPr marL="0" indent="0" algn="ctr">
              <a:buNone/>
            </a:pPr>
            <a:r>
              <a:rPr lang="en-US" sz="2400" dirty="0" smtClean="0">
                <a:solidFill>
                  <a:srgbClr val="7030A0"/>
                </a:solidFill>
                <a:latin typeface="Times New Roman" pitchFamily="18" charset="0"/>
                <a:cs typeface="Times New Roman" pitchFamily="18" charset="0"/>
              </a:rPr>
              <a:t>Two types of Administrative Courts</a:t>
            </a:r>
          </a:p>
          <a:p>
            <a:pPr marL="0" indent="0" algn="ctr">
              <a:buNone/>
            </a:pPr>
            <a:r>
              <a:rPr lang="en-US" sz="2800" b="1" dirty="0" smtClean="0">
                <a:solidFill>
                  <a:srgbClr val="7030A0"/>
                </a:solidFill>
                <a:latin typeface="Times New Roman" pitchFamily="18" charset="0"/>
                <a:cs typeface="Times New Roman" pitchFamily="18" charset="0"/>
              </a:rPr>
              <a:t>Regional Councils and Council of States</a:t>
            </a:r>
            <a:endParaRPr lang="en-US" sz="2800" b="1" dirty="0">
              <a:solidFill>
                <a:srgbClr val="7030A0"/>
              </a:solidFill>
              <a:latin typeface="Times New Roman" pitchFamily="18" charset="0"/>
              <a:cs typeface="Times New Roman" pitchFamily="18" charset="0"/>
            </a:endParaRPr>
          </a:p>
          <a:p>
            <a:pPr marL="0" indent="0" algn="just">
              <a:buNone/>
            </a:pPr>
            <a:r>
              <a:rPr lang="en-US" sz="2400" b="1" dirty="0" smtClean="0">
                <a:solidFill>
                  <a:srgbClr val="7030A0"/>
                </a:solidFill>
                <a:latin typeface="Times New Roman" pitchFamily="18" charset="0"/>
                <a:cs typeface="Times New Roman" pitchFamily="18" charset="0"/>
              </a:rPr>
              <a:t>Regional Councils-</a:t>
            </a:r>
            <a:r>
              <a:rPr lang="en-US" sz="2400" dirty="0" smtClean="0">
                <a:solidFill>
                  <a:srgbClr val="7030A0"/>
                </a:solidFill>
                <a:latin typeface="Times New Roman" pitchFamily="18" charset="0"/>
                <a:cs typeface="Times New Roman" pitchFamily="18" charset="0"/>
              </a:rPr>
              <a:t>The regional Councils are the lowest administrative courts. They are twenty-two in number and each covers an area of two to seven departments.</a:t>
            </a:r>
          </a:p>
          <a:p>
            <a:pPr marL="0" indent="0" algn="just">
              <a:buNone/>
            </a:pPr>
            <a:r>
              <a:rPr lang="en-US" sz="2400" b="1" dirty="0">
                <a:solidFill>
                  <a:srgbClr val="7030A0"/>
                </a:solidFill>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                          Two types of   Regional Councils</a:t>
            </a:r>
          </a:p>
          <a:p>
            <a:pPr marL="0" indent="0" algn="ctr">
              <a:buNone/>
            </a:pPr>
            <a:r>
              <a:rPr lang="en-US" sz="2400" i="1" dirty="0">
                <a:solidFill>
                  <a:srgbClr val="7030A0"/>
                </a:solidFill>
                <a:latin typeface="Times New Roman" pitchFamily="18" charset="0"/>
                <a:cs typeface="Times New Roman" pitchFamily="18" charset="0"/>
              </a:rPr>
              <a:t> </a:t>
            </a:r>
            <a:r>
              <a:rPr lang="en-US" sz="2400" i="1" dirty="0" smtClean="0">
                <a:solidFill>
                  <a:srgbClr val="7030A0"/>
                </a:solidFill>
                <a:latin typeface="Times New Roman" pitchFamily="18" charset="0"/>
                <a:cs typeface="Times New Roman" pitchFamily="18" charset="0"/>
              </a:rPr>
              <a:t>   Departmental Prefectural Council</a:t>
            </a:r>
          </a:p>
          <a:p>
            <a:pPr marL="0" indent="0" algn="ctr">
              <a:buNone/>
            </a:pPr>
            <a:r>
              <a:rPr lang="en-US" sz="2400" i="1" dirty="0" smtClean="0">
                <a:solidFill>
                  <a:srgbClr val="7030A0"/>
                </a:solidFill>
                <a:latin typeface="Times New Roman" pitchFamily="18" charset="0"/>
                <a:cs typeface="Times New Roman" pitchFamily="18" charset="0"/>
              </a:rPr>
              <a:t> </a:t>
            </a:r>
            <a:r>
              <a:rPr lang="en-US" sz="2400" i="1" dirty="0">
                <a:solidFill>
                  <a:srgbClr val="7030A0"/>
                </a:solidFill>
                <a:latin typeface="Times New Roman" pitchFamily="18" charset="0"/>
                <a:cs typeface="Times New Roman" pitchFamily="18" charset="0"/>
              </a:rPr>
              <a:t>Provincial Councils</a:t>
            </a:r>
          </a:p>
        </p:txBody>
      </p:sp>
    </p:spTree>
    <p:extLst>
      <p:ext uri="{BB962C8B-B14F-4D97-AF65-F5344CB8AC3E}">
        <p14:creationId xmlns:p14="http://schemas.microsoft.com/office/powerpoint/2010/main" val="220064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marL="0" indent="0" algn="just">
              <a:buNone/>
            </a:pPr>
            <a:r>
              <a:rPr lang="en-US" sz="2600" b="1" dirty="0" smtClean="0">
                <a:solidFill>
                  <a:srgbClr val="0070C0"/>
                </a:solidFill>
                <a:latin typeface="Times New Roman" pitchFamily="18" charset="0"/>
                <a:cs typeface="Times New Roman" pitchFamily="18" charset="0"/>
              </a:rPr>
              <a:t>Council </a:t>
            </a:r>
            <a:r>
              <a:rPr lang="en-US" sz="2600" b="1" dirty="0">
                <a:solidFill>
                  <a:srgbClr val="0070C0"/>
                </a:solidFill>
                <a:latin typeface="Times New Roman" pitchFamily="18" charset="0"/>
                <a:cs typeface="Times New Roman" pitchFamily="18" charset="0"/>
              </a:rPr>
              <a:t>of </a:t>
            </a:r>
            <a:r>
              <a:rPr lang="en-US" sz="2600" b="1" dirty="0" smtClean="0">
                <a:solidFill>
                  <a:srgbClr val="0070C0"/>
                </a:solidFill>
                <a:latin typeface="Times New Roman" pitchFamily="18" charset="0"/>
                <a:cs typeface="Times New Roman" pitchFamily="18" charset="0"/>
              </a:rPr>
              <a:t>State</a:t>
            </a:r>
            <a:r>
              <a:rPr lang="en-US" sz="2600" dirty="0" smtClean="0">
                <a:solidFill>
                  <a:srgbClr val="0070C0"/>
                </a:solidFill>
                <a:latin typeface="Times New Roman" pitchFamily="18" charset="0"/>
                <a:cs typeface="Times New Roman" pitchFamily="18" charset="0"/>
              </a:rPr>
              <a:t>- The </a:t>
            </a:r>
            <a:r>
              <a:rPr lang="en-US" sz="2600" dirty="0">
                <a:solidFill>
                  <a:srgbClr val="0070C0"/>
                </a:solidFill>
                <a:latin typeface="Times New Roman" pitchFamily="18" charset="0"/>
                <a:cs typeface="Times New Roman" pitchFamily="18" charset="0"/>
              </a:rPr>
              <a:t>Council of State is the highest appellate court for administrative law in </a:t>
            </a:r>
            <a:r>
              <a:rPr lang="en-US" sz="2600" dirty="0" smtClean="0">
                <a:solidFill>
                  <a:srgbClr val="0070C0"/>
                </a:solidFill>
                <a:latin typeface="Times New Roman" pitchFamily="18" charset="0"/>
                <a:cs typeface="Times New Roman" pitchFamily="18" charset="0"/>
              </a:rPr>
              <a:t>France. </a:t>
            </a:r>
            <a:r>
              <a:rPr lang="en-US" sz="2600" dirty="0">
                <a:solidFill>
                  <a:srgbClr val="0070C0"/>
                </a:solidFill>
                <a:latin typeface="Times New Roman" pitchFamily="18" charset="0"/>
                <a:cs typeface="Times New Roman" pitchFamily="18" charset="0"/>
              </a:rPr>
              <a:t>It consists of one deputy head, 5 heads of </a:t>
            </a:r>
            <a:r>
              <a:rPr lang="en-US" sz="2600" dirty="0" smtClean="0">
                <a:solidFill>
                  <a:srgbClr val="0070C0"/>
                </a:solidFill>
                <a:latin typeface="Times New Roman" pitchFamily="18" charset="0"/>
                <a:cs typeface="Times New Roman" pitchFamily="18" charset="0"/>
              </a:rPr>
              <a:t>sessions, 22 </a:t>
            </a:r>
            <a:r>
              <a:rPr lang="en-US" sz="2600" dirty="0" err="1" smtClean="0">
                <a:solidFill>
                  <a:srgbClr val="0070C0"/>
                </a:solidFill>
                <a:latin typeface="Times New Roman" pitchFamily="18" charset="0"/>
                <a:cs typeface="Times New Roman" pitchFamily="18" charset="0"/>
              </a:rPr>
              <a:t>Councillors</a:t>
            </a:r>
            <a:r>
              <a:rPr lang="en-US" sz="2600" dirty="0" smtClean="0">
                <a:solidFill>
                  <a:srgbClr val="0070C0"/>
                </a:solidFill>
                <a:latin typeface="Times New Roman" pitchFamily="18" charset="0"/>
                <a:cs typeface="Times New Roman" pitchFamily="18" charset="0"/>
              </a:rPr>
              <a:t>, 45 </a:t>
            </a:r>
            <a:r>
              <a:rPr lang="en-US" sz="2600" dirty="0">
                <a:solidFill>
                  <a:srgbClr val="0070C0"/>
                </a:solidFill>
                <a:latin typeface="Times New Roman" pitchFamily="18" charset="0"/>
                <a:cs typeface="Times New Roman" pitchFamily="18" charset="0"/>
              </a:rPr>
              <a:t>master of Petitions, 44 auditors—20 first class and 24 second </a:t>
            </a:r>
            <a:r>
              <a:rPr lang="en-US" sz="2600" dirty="0" smtClean="0">
                <a:solidFill>
                  <a:srgbClr val="0070C0"/>
                </a:solidFill>
                <a:latin typeface="Times New Roman" pitchFamily="18" charset="0"/>
                <a:cs typeface="Times New Roman" pitchFamily="18" charset="0"/>
              </a:rPr>
              <a:t>class. Its members are appointed by the president of the Republic on the recommendations of the Council of Ministers. Its word is final in administrative cases.</a:t>
            </a:r>
            <a:endParaRPr lang="en-US" sz="2400" dirty="0" smtClean="0">
              <a:solidFill>
                <a:srgbClr val="0070C0"/>
              </a:solidFill>
              <a:latin typeface="Times New Roman" pitchFamily="18" charset="0"/>
              <a:cs typeface="Times New Roman" pitchFamily="18" charset="0"/>
            </a:endParaRPr>
          </a:p>
          <a:p>
            <a:pPr marL="0" indent="0" algn="ctr">
              <a:buNone/>
            </a:pPr>
            <a:r>
              <a:rPr lang="en-US" sz="2800" b="1" dirty="0">
                <a:solidFill>
                  <a:srgbClr val="0070C0"/>
                </a:solidFill>
                <a:latin typeface="Times New Roman" pitchFamily="18" charset="0"/>
                <a:cs typeface="Times New Roman" pitchFamily="18" charset="0"/>
              </a:rPr>
              <a:t>High Council of </a:t>
            </a:r>
            <a:r>
              <a:rPr lang="en-US" sz="2800" b="1" dirty="0" smtClean="0">
                <a:solidFill>
                  <a:srgbClr val="0070C0"/>
                </a:solidFill>
                <a:latin typeface="Times New Roman" pitchFamily="18" charset="0"/>
                <a:cs typeface="Times New Roman" pitchFamily="18" charset="0"/>
              </a:rPr>
              <a:t>Judges</a:t>
            </a:r>
          </a:p>
          <a:p>
            <a:pPr marL="0" indent="0" algn="just">
              <a:buNone/>
            </a:pPr>
            <a:r>
              <a:rPr lang="en-US" sz="2600" dirty="0" smtClean="0">
                <a:solidFill>
                  <a:srgbClr val="0070C0"/>
                </a:solidFill>
                <a:latin typeface="Times New Roman" pitchFamily="18" charset="0"/>
                <a:cs typeface="Times New Roman" pitchFamily="18" charset="0"/>
              </a:rPr>
              <a:t>It </a:t>
            </a:r>
            <a:r>
              <a:rPr lang="en-US" sz="2600" dirty="0">
                <a:solidFill>
                  <a:srgbClr val="0070C0"/>
                </a:solidFill>
                <a:latin typeface="Times New Roman" pitchFamily="18" charset="0"/>
                <a:cs typeface="Times New Roman" pitchFamily="18" charset="0"/>
              </a:rPr>
              <a:t>has been appointed to make proposal for appointments of judges of the Court of Cassation and presiding judges of the Courts of Appeal and to give its opinion on the proposal of the Minister of Justice related to appointments of other judges.</a:t>
            </a:r>
          </a:p>
          <a:p>
            <a:pPr marL="0" indent="0" algn="just">
              <a:buNone/>
            </a:pPr>
            <a:r>
              <a:rPr lang="en-US" sz="2600" dirty="0">
                <a:solidFill>
                  <a:srgbClr val="0070C0"/>
                </a:solidFill>
                <a:latin typeface="Times New Roman" pitchFamily="18" charset="0"/>
                <a:cs typeface="Times New Roman" pitchFamily="18" charset="0"/>
              </a:rPr>
              <a:t>High Council of Judges consists of the President of the Republic, Minister of Justice and nine other members appointed by the President of the Republic</a:t>
            </a:r>
          </a:p>
        </p:txBody>
      </p:sp>
    </p:spTree>
    <p:extLst>
      <p:ext uri="{BB962C8B-B14F-4D97-AF65-F5344CB8AC3E}">
        <p14:creationId xmlns:p14="http://schemas.microsoft.com/office/powerpoint/2010/main" val="3337021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3600" dirty="0" smtClean="0">
                <a:solidFill>
                  <a:srgbClr val="C00000"/>
                </a:solidFill>
                <a:latin typeface="Times New Roman" pitchFamily="18" charset="0"/>
                <a:cs typeface="Times New Roman" pitchFamily="18" charset="0"/>
              </a:rPr>
              <a:t>Constitutional Council</a:t>
            </a:r>
            <a:endParaRPr lang="en-US" sz="36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solidFill>
                  <a:srgbClr val="0070C0"/>
                </a:solidFill>
                <a:latin typeface="Times New Roman" pitchFamily="18" charset="0"/>
                <a:cs typeface="Times New Roman" pitchFamily="18" charset="0"/>
              </a:rPr>
              <a:t>In France judicial review is rest with a separate body called the Constitutional Council.</a:t>
            </a:r>
          </a:p>
          <a:p>
            <a:pPr algn="just"/>
            <a:r>
              <a:rPr lang="en-US" sz="2400" dirty="0" smtClean="0">
                <a:solidFill>
                  <a:srgbClr val="0070C0"/>
                </a:solidFill>
                <a:latin typeface="Times New Roman" pitchFamily="18" charset="0"/>
                <a:cs typeface="Times New Roman" pitchFamily="18" charset="0"/>
              </a:rPr>
              <a:t>Constitutional Council consists of nine members, each having a tenure of nine years. One third of the members retire after every three years.</a:t>
            </a:r>
          </a:p>
          <a:p>
            <a:pPr algn="just"/>
            <a:r>
              <a:rPr lang="en-US" sz="2400" dirty="0" smtClean="0">
                <a:solidFill>
                  <a:srgbClr val="0070C0"/>
                </a:solidFill>
                <a:latin typeface="Times New Roman" pitchFamily="18" charset="0"/>
                <a:cs typeface="Times New Roman" pitchFamily="18" charset="0"/>
              </a:rPr>
              <a:t>The President of France, the Presidents of  both the houses of the Parliament nominate three members each to the Constitutional Council. In addition all the former Presidents of France are the ex-officio life members of the Constitutional Council. The President of the Council is appointed by the President of France.</a:t>
            </a:r>
            <a:endParaRPr lang="en-US" sz="24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1570771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solidFill>
                  <a:srgbClr val="FF0000"/>
                </a:solidFill>
                <a:latin typeface="Times New Roman" pitchFamily="18" charset="0"/>
                <a:cs typeface="Times New Roman" pitchFamily="18" charset="0"/>
              </a:rPr>
              <a:t>This Council has been given the power to judge the constitutionality or unconstitutionality of laws before their promulgation and the laws and the rules of procedure of the parliamentry assemblies before their application.</a:t>
            </a:r>
          </a:p>
          <a:p>
            <a:pPr algn="just"/>
            <a:r>
              <a:rPr lang="en-US" sz="2400" dirty="0" smtClean="0">
                <a:solidFill>
                  <a:srgbClr val="FF0000"/>
                </a:solidFill>
                <a:latin typeface="Times New Roman" pitchFamily="18" charset="0"/>
                <a:cs typeface="Times New Roman" pitchFamily="18" charset="0"/>
              </a:rPr>
              <a:t>This Council also acts as the Election commission and the Election tribunal in parliamentry elections</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27408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Party System</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400" dirty="0" smtClean="0">
                <a:solidFill>
                  <a:srgbClr val="7030A0"/>
                </a:solidFill>
                <a:latin typeface="Times New Roman" pitchFamily="18" charset="0"/>
                <a:cs typeface="Times New Roman" pitchFamily="18" charset="0"/>
              </a:rPr>
              <a:t>France has a multi-party system and unlike Indian Constitution, French constitution makes a mention of political parties. Article 4 declares, “Parties and political groups play a part in the exercise of the right to vote. The right to form parties and their freedom of action </a:t>
            </a:r>
            <a:r>
              <a:rPr lang="en-US" sz="2400" dirty="0">
                <a:solidFill>
                  <a:srgbClr val="7030A0"/>
                </a:solidFill>
                <a:latin typeface="Times New Roman" pitchFamily="18" charset="0"/>
                <a:cs typeface="Times New Roman" pitchFamily="18" charset="0"/>
              </a:rPr>
              <a:t>a</a:t>
            </a:r>
            <a:r>
              <a:rPr lang="en-US" sz="2400" dirty="0" smtClean="0">
                <a:solidFill>
                  <a:srgbClr val="7030A0"/>
                </a:solidFill>
                <a:latin typeface="Times New Roman" pitchFamily="18" charset="0"/>
                <a:cs typeface="Times New Roman" pitchFamily="18" charset="0"/>
              </a:rPr>
              <a:t>re unrestricted. They must respect of national sovereignty and of democracy.”</a:t>
            </a:r>
            <a:endParaRPr lang="en-US" sz="24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400092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marL="0" indent="0" algn="ctr">
              <a:buNone/>
            </a:pPr>
            <a:r>
              <a:rPr lang="en-US" sz="4400" dirty="0" smtClean="0">
                <a:solidFill>
                  <a:srgbClr val="7030A0"/>
                </a:solidFill>
                <a:latin typeface="Times New Roman" pitchFamily="18" charset="0"/>
                <a:cs typeface="Times New Roman" pitchFamily="18" charset="0"/>
              </a:rPr>
              <a:t>References</a:t>
            </a:r>
          </a:p>
          <a:p>
            <a:pPr algn="just"/>
            <a:r>
              <a:rPr lang="en-US" sz="2400" dirty="0" smtClean="0">
                <a:solidFill>
                  <a:schemeClr val="accent3">
                    <a:lumMod val="50000"/>
                  </a:schemeClr>
                </a:solidFill>
                <a:latin typeface="Times New Roman" pitchFamily="18" charset="0"/>
                <a:cs typeface="Times New Roman" pitchFamily="18" charset="0"/>
              </a:rPr>
              <a:t>Bhagwan,</a:t>
            </a:r>
            <a:r>
              <a:rPr lang="en-US" sz="2400" dirty="0" err="1" smtClean="0">
                <a:solidFill>
                  <a:schemeClr val="accent3">
                    <a:lumMod val="50000"/>
                  </a:schemeClr>
                </a:solidFill>
                <a:latin typeface="Times New Roman" pitchFamily="18" charset="0"/>
                <a:cs typeface="Times New Roman" pitchFamily="18" charset="0"/>
              </a:rPr>
              <a:t>Vishnoo</a:t>
            </a:r>
            <a:r>
              <a:rPr lang="en-US" sz="2400" dirty="0" smtClean="0">
                <a:solidFill>
                  <a:schemeClr val="accent3">
                    <a:lumMod val="50000"/>
                  </a:schemeClr>
                </a:solidFill>
                <a:latin typeface="Times New Roman" pitchFamily="18" charset="0"/>
                <a:cs typeface="Times New Roman" pitchFamily="18" charset="0"/>
              </a:rPr>
              <a:t>.,</a:t>
            </a:r>
            <a:r>
              <a:rPr lang="en-US" sz="2400" dirty="0" err="1" smtClean="0">
                <a:solidFill>
                  <a:schemeClr val="accent3">
                    <a:lumMod val="50000"/>
                  </a:schemeClr>
                </a:solidFill>
                <a:latin typeface="Times New Roman" pitchFamily="18" charset="0"/>
                <a:cs typeface="Times New Roman" pitchFamily="18" charset="0"/>
              </a:rPr>
              <a:t>Bhushan</a:t>
            </a:r>
            <a:r>
              <a:rPr lang="en-US" sz="2400" dirty="0" smtClean="0">
                <a:solidFill>
                  <a:schemeClr val="accent3">
                    <a:lumMod val="50000"/>
                  </a:schemeClr>
                </a:solidFill>
                <a:latin typeface="Times New Roman" pitchFamily="18" charset="0"/>
                <a:cs typeface="Times New Roman" pitchFamily="18" charset="0"/>
              </a:rPr>
              <a:t> , </a:t>
            </a:r>
            <a:r>
              <a:rPr lang="en-US" sz="2400" dirty="0" err="1" smtClean="0">
                <a:solidFill>
                  <a:schemeClr val="accent3">
                    <a:lumMod val="50000"/>
                  </a:schemeClr>
                </a:solidFill>
                <a:latin typeface="Times New Roman" pitchFamily="18" charset="0"/>
                <a:cs typeface="Times New Roman" pitchFamily="18" charset="0"/>
              </a:rPr>
              <a:t>Vidya</a:t>
            </a:r>
            <a:r>
              <a:rPr lang="en-US" sz="2400" dirty="0" smtClean="0">
                <a:solidFill>
                  <a:schemeClr val="accent3">
                    <a:lumMod val="50000"/>
                  </a:schemeClr>
                </a:solidFill>
                <a:latin typeface="Times New Roman" pitchFamily="18" charset="0"/>
                <a:cs typeface="Times New Roman" pitchFamily="18" charset="0"/>
              </a:rPr>
              <a:t>.,</a:t>
            </a:r>
            <a:r>
              <a:rPr lang="en-US" sz="2400" dirty="0" err="1" smtClean="0">
                <a:solidFill>
                  <a:schemeClr val="accent3">
                    <a:lumMod val="50000"/>
                  </a:schemeClr>
                </a:solidFill>
                <a:latin typeface="Times New Roman" pitchFamily="18" charset="0"/>
                <a:cs typeface="Times New Roman" pitchFamily="18" charset="0"/>
              </a:rPr>
              <a:t>Mohla</a:t>
            </a:r>
            <a:r>
              <a:rPr lang="en-US" sz="2400" dirty="0" smtClean="0">
                <a:solidFill>
                  <a:schemeClr val="accent3">
                    <a:lumMod val="50000"/>
                  </a:schemeClr>
                </a:solidFill>
                <a:latin typeface="Times New Roman" pitchFamily="18" charset="0"/>
                <a:cs typeface="Times New Roman" pitchFamily="18" charset="0"/>
              </a:rPr>
              <a:t>, </a:t>
            </a:r>
            <a:r>
              <a:rPr lang="en-US" sz="2400" dirty="0" err="1" smtClean="0">
                <a:solidFill>
                  <a:schemeClr val="accent3">
                    <a:lumMod val="50000"/>
                  </a:schemeClr>
                </a:solidFill>
                <a:latin typeface="Times New Roman" pitchFamily="18" charset="0"/>
                <a:cs typeface="Times New Roman" pitchFamily="18" charset="0"/>
              </a:rPr>
              <a:t>Vandana</a:t>
            </a:r>
            <a:r>
              <a:rPr lang="en-US" sz="2400" dirty="0" smtClean="0">
                <a:solidFill>
                  <a:schemeClr val="accent3">
                    <a:lumMod val="50000"/>
                  </a:schemeClr>
                </a:solidFill>
                <a:latin typeface="Times New Roman" pitchFamily="18" charset="0"/>
                <a:cs typeface="Times New Roman" pitchFamily="18" charset="0"/>
              </a:rPr>
              <a:t>; ‘World Constitutions: A Comparative Study’, Sterling Publishers, 2017, Delhi.</a:t>
            </a:r>
          </a:p>
          <a:p>
            <a:pPr algn="just"/>
            <a:r>
              <a:rPr lang="en-US" sz="2400" dirty="0" err="1" smtClean="0">
                <a:solidFill>
                  <a:schemeClr val="accent3">
                    <a:lumMod val="50000"/>
                  </a:schemeClr>
                </a:solidFill>
                <a:latin typeface="Times New Roman" pitchFamily="18" charset="0"/>
                <a:cs typeface="Times New Roman" pitchFamily="18" charset="0"/>
              </a:rPr>
              <a:t>Kapoor</a:t>
            </a:r>
            <a:r>
              <a:rPr lang="en-US" sz="2400" dirty="0" smtClean="0">
                <a:solidFill>
                  <a:schemeClr val="accent3">
                    <a:lumMod val="50000"/>
                  </a:schemeClr>
                </a:solidFill>
                <a:latin typeface="Times New Roman" pitchFamily="18" charset="0"/>
                <a:cs typeface="Times New Roman" pitchFamily="18" charset="0"/>
              </a:rPr>
              <a:t>, A,C; ‘Select Constitutions’, S Chand &amp; Company, 2010, Delhi.</a:t>
            </a:r>
          </a:p>
          <a:p>
            <a:pPr algn="just"/>
            <a:r>
              <a:rPr lang="en-US" sz="2400" dirty="0" smtClean="0">
                <a:solidFill>
                  <a:schemeClr val="accent3">
                    <a:lumMod val="50000"/>
                  </a:schemeClr>
                </a:solidFill>
                <a:latin typeface="Times New Roman" pitchFamily="18" charset="0"/>
                <a:cs typeface="Times New Roman" pitchFamily="18" charset="0"/>
                <a:hlinkClick r:id="rId2"/>
              </a:rPr>
              <a:t>www.yourarticlelibrary.com</a:t>
            </a:r>
            <a:endParaRPr lang="en-US" sz="2400" dirty="0" smtClean="0">
              <a:solidFill>
                <a:schemeClr val="accent3">
                  <a:lumMod val="50000"/>
                </a:schemeClr>
              </a:solidFill>
              <a:latin typeface="Times New Roman" pitchFamily="18" charset="0"/>
              <a:cs typeface="Times New Roman" pitchFamily="18" charset="0"/>
            </a:endParaRPr>
          </a:p>
          <a:p>
            <a:pPr algn="just"/>
            <a:r>
              <a:rPr lang="en-US" sz="2400" dirty="0" smtClean="0">
                <a:solidFill>
                  <a:schemeClr val="accent3">
                    <a:lumMod val="50000"/>
                  </a:schemeClr>
                </a:solidFill>
                <a:latin typeface="Times New Roman" pitchFamily="18" charset="0"/>
                <a:cs typeface="Times New Roman" pitchFamily="18" charset="0"/>
              </a:rPr>
              <a:t>www2.assemblee-nationale.fr</a:t>
            </a:r>
          </a:p>
          <a:p>
            <a:pPr algn="just"/>
            <a:r>
              <a:rPr lang="en-US" sz="2400" dirty="0" smtClean="0">
                <a:solidFill>
                  <a:schemeClr val="accent3">
                    <a:lumMod val="50000"/>
                  </a:schemeClr>
                </a:solidFill>
                <a:latin typeface="Times New Roman" pitchFamily="18" charset="0"/>
                <a:cs typeface="Times New Roman" pitchFamily="18" charset="0"/>
                <a:hlinkClick r:id="rId3"/>
              </a:rPr>
              <a:t>www.gouvernement.fr</a:t>
            </a:r>
            <a:endParaRPr lang="en-US" sz="2400" dirty="0" smtClean="0">
              <a:solidFill>
                <a:schemeClr val="accent3">
                  <a:lumMod val="50000"/>
                </a:schemeClr>
              </a:solidFill>
              <a:latin typeface="Times New Roman" pitchFamily="18" charset="0"/>
              <a:cs typeface="Times New Roman" pitchFamily="18" charset="0"/>
            </a:endParaRPr>
          </a:p>
          <a:p>
            <a:r>
              <a:rPr lang="en-US" sz="2400" dirty="0" smtClean="0">
                <a:solidFill>
                  <a:schemeClr val="accent3">
                    <a:lumMod val="50000"/>
                  </a:schemeClr>
                </a:solidFill>
                <a:latin typeface="Times New Roman" pitchFamily="18" charset="0"/>
                <a:cs typeface="Times New Roman" pitchFamily="18" charset="0"/>
              </a:rPr>
              <a:t>www.about-france.com</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226515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SALIENT FEATURES OF THE </a:t>
            </a:r>
            <a:r>
              <a:rPr lang="en-US" dirty="0">
                <a:solidFill>
                  <a:srgbClr val="FF0000"/>
                </a:solidFill>
                <a:latin typeface="Times New Roman" pitchFamily="18" charset="0"/>
                <a:cs typeface="Times New Roman" pitchFamily="18" charset="0"/>
              </a:rPr>
              <a:t>C</a:t>
            </a:r>
            <a:r>
              <a:rPr lang="en-US" dirty="0" smtClean="0">
                <a:solidFill>
                  <a:srgbClr val="FF0000"/>
                </a:solidFill>
                <a:latin typeface="Times New Roman" pitchFamily="18" charset="0"/>
                <a:cs typeface="Times New Roman" pitchFamily="18" charset="0"/>
              </a:rPr>
              <a:t>ONSTITUTION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2400" dirty="0" smtClean="0">
                <a:solidFill>
                  <a:srgbClr val="002060"/>
                </a:solidFill>
                <a:latin typeface="Times New Roman" pitchFamily="18" charset="0"/>
                <a:cs typeface="Times New Roman" pitchFamily="18" charset="0"/>
              </a:rPr>
              <a:t>French constitution is a written, brief and enacted. Initially it had contained 92 Articles but after Algeria got independence from France in 1962, articles related to French community were dropped bring down the total number of Articles to 89 which are divided into 17 Chapters and a Preamble.</a:t>
            </a:r>
          </a:p>
          <a:p>
            <a:pPr algn="just"/>
            <a:r>
              <a:rPr lang="en-US" sz="2400" dirty="0" smtClean="0">
                <a:solidFill>
                  <a:srgbClr val="002060"/>
                </a:solidFill>
                <a:latin typeface="Times New Roman" pitchFamily="18" charset="0"/>
                <a:cs typeface="Times New Roman" pitchFamily="18" charset="0"/>
              </a:rPr>
              <a:t>Constitution is rigid in nature as the amendment process is complex. Article 89 prescribes two ways of amending the constitution i.e. Firstly, “The initiative for  amending the constitution shall belong to the President of the Republic on the proposal of the Prime Minister and to the members of the Parliament. The Government or the parliamentary bill for amendment must be passed by the two assemblies in identical terms. </a:t>
            </a:r>
            <a:endParaRPr lang="en-US"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861797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400" dirty="0">
                <a:solidFill>
                  <a:srgbClr val="7030A0"/>
                </a:solidFill>
                <a:latin typeface="Times New Roman" pitchFamily="18" charset="0"/>
                <a:cs typeface="Times New Roman" pitchFamily="18" charset="0"/>
              </a:rPr>
              <a:t>The amendment shall become definite after approval by a referendum.” Secondly, If a Government bill is proposed by the President in the joint bill sitting of the two houses and if it is passed by a 3/5 majority, then the proposed bill becomes an amendment even without been approved by the people in a referendum. </a:t>
            </a:r>
            <a:endParaRPr lang="en-US" sz="2400" dirty="0" smtClean="0">
              <a:solidFill>
                <a:srgbClr val="7030A0"/>
              </a:solidFill>
              <a:latin typeface="Times New Roman" pitchFamily="18" charset="0"/>
              <a:cs typeface="Times New Roman" pitchFamily="18" charset="0"/>
            </a:endParaRPr>
          </a:p>
          <a:p>
            <a:pPr algn="just"/>
            <a:r>
              <a:rPr lang="en-US" sz="2400" dirty="0" smtClean="0">
                <a:solidFill>
                  <a:srgbClr val="7030A0"/>
                </a:solidFill>
                <a:latin typeface="Times New Roman" pitchFamily="18" charset="0"/>
                <a:cs typeface="Times New Roman" pitchFamily="18" charset="0"/>
              </a:rPr>
              <a:t>France has unitary constitution that means all powers of administration have been vested in the central government. Local governments derive their powers from the central government and not from the constitution.</a:t>
            </a:r>
          </a:p>
        </p:txBody>
      </p:sp>
    </p:spTree>
    <p:extLst>
      <p:ext uri="{BB962C8B-B14F-4D97-AF65-F5344CB8AC3E}">
        <p14:creationId xmlns:p14="http://schemas.microsoft.com/office/powerpoint/2010/main" val="2723039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a:solidFill>
                  <a:srgbClr val="C00000"/>
                </a:solidFill>
                <a:latin typeface="Times New Roman" pitchFamily="18" charset="0"/>
                <a:cs typeface="Times New Roman" pitchFamily="18" charset="0"/>
              </a:rPr>
              <a:t>France has a Bi-cameral legislature. Article 24 declare, “Parliament is composed of the National Assembly and the Senate”. National Assembly is the lower, powerful and a directly elected house while Senate is the upper, less powerful and indirectly elected house</a:t>
            </a:r>
            <a:r>
              <a:rPr lang="en-US" sz="2400" dirty="0" smtClean="0">
                <a:solidFill>
                  <a:srgbClr val="C00000"/>
                </a:solidFill>
                <a:latin typeface="Times New Roman" pitchFamily="18" charset="0"/>
                <a:cs typeface="Times New Roman" pitchFamily="18" charset="0"/>
              </a:rPr>
              <a:t>..</a:t>
            </a:r>
          </a:p>
          <a:p>
            <a:pPr algn="just"/>
            <a:r>
              <a:rPr lang="en-US" sz="2400" dirty="0" smtClean="0">
                <a:solidFill>
                  <a:srgbClr val="C00000"/>
                </a:solidFill>
                <a:latin typeface="Times New Roman" pitchFamily="18" charset="0"/>
                <a:cs typeface="Times New Roman" pitchFamily="18" charset="0"/>
              </a:rPr>
              <a:t>France has a mixture of presidential and </a:t>
            </a:r>
            <a:r>
              <a:rPr lang="en-US" sz="2400" dirty="0">
                <a:solidFill>
                  <a:srgbClr val="C00000"/>
                </a:solidFill>
                <a:latin typeface="Times New Roman" pitchFamily="18" charset="0"/>
                <a:cs typeface="Times New Roman" pitchFamily="18" charset="0"/>
              </a:rPr>
              <a:t>parliamentary </a:t>
            </a:r>
            <a:r>
              <a:rPr lang="en-US" sz="2400" dirty="0" smtClean="0">
                <a:solidFill>
                  <a:srgbClr val="C00000"/>
                </a:solidFill>
                <a:latin typeface="Times New Roman" pitchFamily="18" charset="0"/>
                <a:cs typeface="Times New Roman" pitchFamily="18" charset="0"/>
              </a:rPr>
              <a:t>systems of government. The President is the head of the State and the Prime Minister is the head of the government.</a:t>
            </a:r>
          </a:p>
          <a:p>
            <a:pPr algn="just"/>
            <a:endParaRPr lang="en-US" sz="24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27486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solidFill>
                  <a:srgbClr val="FF0000"/>
                </a:solidFill>
                <a:latin typeface="Times New Roman" pitchFamily="18" charset="0"/>
                <a:cs typeface="Times New Roman" pitchFamily="18" charset="0"/>
              </a:rPr>
              <a:t>The constitution of the fifth republic has created  a new council– (The Economic and Social Council) but now after an amendment in 2008 it is called the Economic</a:t>
            </a:r>
            <a:r>
              <a:rPr lang="en-US" sz="2400" dirty="0">
                <a:solidFill>
                  <a:srgbClr val="FF0000"/>
                </a:solidFill>
                <a:latin typeface="Times New Roman" pitchFamily="18" charset="0"/>
                <a:cs typeface="Times New Roman" pitchFamily="18" charset="0"/>
              </a:rPr>
              <a:t>,</a:t>
            </a:r>
            <a:r>
              <a:rPr lang="en-US" sz="2400" dirty="0" smtClean="0">
                <a:solidFill>
                  <a:srgbClr val="FF0000"/>
                </a:solidFill>
                <a:latin typeface="Times New Roman" pitchFamily="18" charset="0"/>
                <a:cs typeface="Times New Roman" pitchFamily="18" charset="0"/>
              </a:rPr>
              <a:t> Social and Environmental Council. This Council gives advice to the government and parliament on matters related to social and economic importance. </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31257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FRENCH EXECUTIVE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ctr">
              <a:buNone/>
            </a:pPr>
            <a:r>
              <a:rPr lang="en-US" b="1" dirty="0" smtClean="0">
                <a:solidFill>
                  <a:srgbClr val="7030A0"/>
                </a:solidFill>
                <a:latin typeface="Times New Roman" pitchFamily="18" charset="0"/>
                <a:cs typeface="Times New Roman" pitchFamily="18" charset="0"/>
              </a:rPr>
              <a:t>The President</a:t>
            </a:r>
          </a:p>
          <a:p>
            <a:pPr algn="just"/>
            <a:r>
              <a:rPr lang="en-US" sz="2400" dirty="0" smtClean="0">
                <a:solidFill>
                  <a:srgbClr val="0070C0"/>
                </a:solidFill>
                <a:latin typeface="Times New Roman" pitchFamily="18" charset="0"/>
                <a:cs typeface="Times New Roman" pitchFamily="18" charset="0"/>
              </a:rPr>
              <a:t>The office of President has acquired a most significant position under the constitution of fifth republic as compared to the constitutions of  third and fourth republics. </a:t>
            </a:r>
          </a:p>
          <a:p>
            <a:pPr algn="just"/>
            <a:r>
              <a:rPr lang="en-US" sz="2400" dirty="0" smtClean="0">
                <a:solidFill>
                  <a:srgbClr val="0070C0"/>
                </a:solidFill>
                <a:latin typeface="Times New Roman" pitchFamily="18" charset="0"/>
                <a:cs typeface="Times New Roman" pitchFamily="18" charset="0"/>
              </a:rPr>
              <a:t>Chapter 2, Articles 5 to 19 of the French constitution deals with the President. </a:t>
            </a:r>
          </a:p>
          <a:p>
            <a:pPr algn="just"/>
            <a:r>
              <a:rPr lang="en-US" sz="2400" dirty="0" smtClean="0">
                <a:solidFill>
                  <a:srgbClr val="0070C0"/>
                </a:solidFill>
                <a:latin typeface="Times New Roman" pitchFamily="18" charset="0"/>
                <a:cs typeface="Times New Roman" pitchFamily="18" charset="0"/>
              </a:rPr>
              <a:t>The President is directly elected by the French people for the term of five years via run-off voting which ensures elected person always obtains majority.</a:t>
            </a:r>
          </a:p>
          <a:p>
            <a:endParaRPr lang="en-US"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080574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4000" b="1" dirty="0" smtClean="0">
                <a:solidFill>
                  <a:schemeClr val="accent2">
                    <a:lumMod val="50000"/>
                  </a:schemeClr>
                </a:solidFill>
                <a:latin typeface="Times New Roman" pitchFamily="18" charset="0"/>
                <a:cs typeface="Times New Roman" pitchFamily="18" charset="0"/>
              </a:rPr>
              <a:t>Powers and Functions of </a:t>
            </a:r>
            <a:r>
              <a:rPr lang="en-US" sz="4000" b="1" dirty="0">
                <a:solidFill>
                  <a:schemeClr val="accent2">
                    <a:lumMod val="50000"/>
                  </a:schemeClr>
                </a:solidFill>
                <a:latin typeface="Times New Roman" pitchFamily="18" charset="0"/>
                <a:cs typeface="Times New Roman" pitchFamily="18" charset="0"/>
              </a:rPr>
              <a:t>the President</a:t>
            </a:r>
            <a:br>
              <a:rPr lang="en-US" sz="4000" b="1" dirty="0">
                <a:solidFill>
                  <a:schemeClr val="accent2">
                    <a:lumMod val="50000"/>
                  </a:schemeClr>
                </a:solidFill>
                <a:latin typeface="Times New Roman" pitchFamily="18" charset="0"/>
                <a:cs typeface="Times New Roman" pitchFamily="18" charset="0"/>
              </a:rPr>
            </a:br>
            <a:endParaRPr lang="en-US" sz="4000" b="1" dirty="0">
              <a:solidFill>
                <a:schemeClr val="accent2">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724401"/>
          </a:xfrm>
        </p:spPr>
        <p:txBody>
          <a:bodyPr>
            <a:noAutofit/>
          </a:bodyPr>
          <a:lstStyle/>
          <a:p>
            <a:pPr marL="0" indent="0">
              <a:buNone/>
            </a:pPr>
            <a:endParaRPr lang="en-US" sz="2400" dirty="0" smtClean="0"/>
          </a:p>
          <a:p>
            <a:pPr algn="just"/>
            <a:r>
              <a:rPr lang="en-US" sz="2400" dirty="0" smtClean="0">
                <a:solidFill>
                  <a:srgbClr val="002060"/>
                </a:solidFill>
                <a:latin typeface="Times New Roman" pitchFamily="18" charset="0"/>
                <a:cs typeface="Times New Roman" pitchFamily="18" charset="0"/>
              </a:rPr>
              <a:t>The </a:t>
            </a:r>
            <a:r>
              <a:rPr lang="en-US" sz="2400" dirty="0">
                <a:solidFill>
                  <a:srgbClr val="002060"/>
                </a:solidFill>
                <a:latin typeface="Times New Roman" pitchFamily="18" charset="0"/>
                <a:cs typeface="Times New Roman" pitchFamily="18" charset="0"/>
              </a:rPr>
              <a:t>President has a power to </a:t>
            </a:r>
            <a:r>
              <a:rPr lang="en-US" sz="2400" dirty="0" smtClean="0">
                <a:solidFill>
                  <a:srgbClr val="002060"/>
                </a:solidFill>
                <a:latin typeface="Times New Roman" pitchFamily="18" charset="0"/>
                <a:cs typeface="Times New Roman" pitchFamily="18" charset="0"/>
              </a:rPr>
              <a:t>choose </a:t>
            </a:r>
            <a:r>
              <a:rPr lang="en-US" sz="2400" dirty="0">
                <a:solidFill>
                  <a:srgbClr val="002060"/>
                </a:solidFill>
                <a:latin typeface="Times New Roman" pitchFamily="18" charset="0"/>
                <a:cs typeface="Times New Roman" pitchFamily="18" charset="0"/>
              </a:rPr>
              <a:t>the Prime </a:t>
            </a:r>
            <a:r>
              <a:rPr lang="en-US" sz="2400" dirty="0" smtClean="0">
                <a:solidFill>
                  <a:srgbClr val="002060"/>
                </a:solidFill>
                <a:latin typeface="Times New Roman" pitchFamily="18" charset="0"/>
                <a:cs typeface="Times New Roman" pitchFamily="18" charset="0"/>
              </a:rPr>
              <a:t>Minister but cannot dismiss him or her. He can appoints as well as dismiss  the members of the cabinet on the advice of the prime minister and make most appointments with the consent of the cabinet. </a:t>
            </a:r>
            <a:endParaRPr lang="en-US" sz="2400" dirty="0">
              <a:solidFill>
                <a:srgbClr val="002060"/>
              </a:solidFill>
              <a:latin typeface="Times New Roman" pitchFamily="18" charset="0"/>
              <a:cs typeface="Times New Roman" pitchFamily="18" charset="0"/>
            </a:endParaRPr>
          </a:p>
          <a:p>
            <a:pPr algn="just"/>
            <a:r>
              <a:rPr lang="en-US" sz="2400" dirty="0">
                <a:solidFill>
                  <a:srgbClr val="002060"/>
                </a:solidFill>
                <a:latin typeface="Times New Roman" pitchFamily="18" charset="0"/>
                <a:cs typeface="Times New Roman" pitchFamily="18" charset="0"/>
              </a:rPr>
              <a:t>The President may dissolve the lower house of the </a:t>
            </a:r>
            <a:r>
              <a:rPr lang="en-US" sz="2400" dirty="0" smtClean="0">
                <a:solidFill>
                  <a:srgbClr val="002060"/>
                </a:solidFill>
                <a:latin typeface="Times New Roman" pitchFamily="18" charset="0"/>
                <a:cs typeface="Times New Roman" pitchFamily="18" charset="0"/>
              </a:rPr>
              <a:t>French </a:t>
            </a:r>
            <a:r>
              <a:rPr lang="en-US" sz="2400" dirty="0">
                <a:solidFill>
                  <a:srgbClr val="002060"/>
                </a:solidFill>
                <a:latin typeface="Times New Roman" pitchFamily="18" charset="0"/>
                <a:cs typeface="Times New Roman" pitchFamily="18" charset="0"/>
              </a:rPr>
              <a:t>parliament </a:t>
            </a:r>
            <a:r>
              <a:rPr lang="en-US" sz="2400" dirty="0" smtClean="0">
                <a:solidFill>
                  <a:srgbClr val="002060"/>
                </a:solidFill>
                <a:latin typeface="Times New Roman" pitchFamily="18" charset="0"/>
                <a:cs typeface="Times New Roman" pitchFamily="18" charset="0"/>
              </a:rPr>
              <a:t>i.e. </a:t>
            </a:r>
            <a:r>
              <a:rPr lang="en-US" sz="2400" dirty="0">
                <a:solidFill>
                  <a:srgbClr val="002060"/>
                </a:solidFill>
                <a:latin typeface="Times New Roman" pitchFamily="18" charset="0"/>
                <a:cs typeface="Times New Roman" pitchFamily="18" charset="0"/>
              </a:rPr>
              <a:t>the National </a:t>
            </a:r>
            <a:r>
              <a:rPr lang="en-US" sz="2400" dirty="0" smtClean="0">
                <a:solidFill>
                  <a:srgbClr val="002060"/>
                </a:solidFill>
                <a:latin typeface="Times New Roman" pitchFamily="18" charset="0"/>
                <a:cs typeface="Times New Roman" pitchFamily="18" charset="0"/>
              </a:rPr>
              <a:t>Assembly.</a:t>
            </a:r>
          </a:p>
          <a:p>
            <a:pPr algn="just"/>
            <a:r>
              <a:rPr lang="en-US" sz="2400" dirty="0" smtClean="0">
                <a:solidFill>
                  <a:srgbClr val="002060"/>
                </a:solidFill>
                <a:latin typeface="Times New Roman" pitchFamily="18" charset="0"/>
                <a:cs typeface="Times New Roman" pitchFamily="18" charset="0"/>
              </a:rPr>
              <a:t>The President is the commander-in-chief of the armed forces.</a:t>
            </a:r>
          </a:p>
          <a:p>
            <a:pPr algn="just"/>
            <a:r>
              <a:rPr lang="en-US" sz="2400" dirty="0" smtClean="0">
                <a:solidFill>
                  <a:srgbClr val="002060"/>
                </a:solidFill>
                <a:latin typeface="Times New Roman" pitchFamily="18" charset="0"/>
                <a:cs typeface="Times New Roman" pitchFamily="18" charset="0"/>
              </a:rPr>
              <a:t>The President presides over the meeting of the Council of Ministers.</a:t>
            </a:r>
          </a:p>
          <a:p>
            <a:pPr algn="just"/>
            <a:r>
              <a:rPr lang="en-US" sz="2400" dirty="0" smtClean="0">
                <a:solidFill>
                  <a:srgbClr val="002060"/>
                </a:solidFill>
                <a:latin typeface="Times New Roman" pitchFamily="18" charset="0"/>
                <a:cs typeface="Times New Roman" pitchFamily="18" charset="0"/>
              </a:rPr>
              <a:t>The President Promulgates laws passed by the parliament.</a:t>
            </a:r>
          </a:p>
          <a:p>
            <a:pPr algn="just"/>
            <a:r>
              <a:rPr lang="en-US" sz="2400" dirty="0" smtClean="0">
                <a:solidFill>
                  <a:srgbClr val="002060"/>
                </a:solidFill>
                <a:latin typeface="Times New Roman" pitchFamily="18" charset="0"/>
                <a:cs typeface="Times New Roman" pitchFamily="18" charset="0"/>
              </a:rPr>
              <a:t>The President has a right to grant pardon.</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71185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70C0"/>
                </a:solidFill>
                <a:latin typeface="Times New Roman" pitchFamily="18" charset="0"/>
                <a:cs typeface="Times New Roman" pitchFamily="18" charset="0"/>
              </a:rPr>
              <a:t>The Prime Minister</a:t>
            </a:r>
            <a:endParaRPr lang="en-US" sz="40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3000" dirty="0" smtClean="0">
                <a:solidFill>
                  <a:srgbClr val="7030A0"/>
                </a:solidFill>
                <a:latin typeface="Times New Roman" pitchFamily="18" charset="0"/>
                <a:cs typeface="Times New Roman" pitchFamily="18" charset="0"/>
              </a:rPr>
              <a:t>The Constitution of the fifth republic requires for the parliamentary form of government with strong presidency.</a:t>
            </a:r>
          </a:p>
          <a:p>
            <a:pPr algn="just"/>
            <a:r>
              <a:rPr lang="en-US" sz="3000" dirty="0" smtClean="0">
                <a:solidFill>
                  <a:srgbClr val="7030A0"/>
                </a:solidFill>
                <a:latin typeface="Times New Roman" pitchFamily="18" charset="0"/>
                <a:cs typeface="Times New Roman" pitchFamily="18" charset="0"/>
              </a:rPr>
              <a:t>The President appoints the Prime Minister, who need not be a member of the parliament. The President may appoints any person to the office without consulting any party or person.</a:t>
            </a:r>
          </a:p>
          <a:p>
            <a:pPr algn="just"/>
            <a:r>
              <a:rPr lang="en-US" sz="3000" dirty="0" smtClean="0">
                <a:solidFill>
                  <a:srgbClr val="7030A0"/>
                </a:solidFill>
                <a:latin typeface="Times New Roman" pitchFamily="18" charset="0"/>
                <a:cs typeface="Times New Roman" pitchFamily="18" charset="0"/>
              </a:rPr>
              <a:t>The prime minister remain in office as long he enjoys the confidence of the National Assembly. In other words he cannot be dismissed by the President.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7882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2098</TotalTime>
  <Words>2056</Words>
  <Application>Microsoft Office PowerPoint</Application>
  <PresentationFormat>On-screen Show (4:3)</PresentationFormat>
  <Paragraphs>110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BA IV SEMESTER PAPER II</vt:lpstr>
      <vt:lpstr>INTRODUCTION</vt:lpstr>
      <vt:lpstr>SALIENT FEATURES OF THE CONSTITUTION</vt:lpstr>
      <vt:lpstr>PowerPoint Presentation</vt:lpstr>
      <vt:lpstr>PowerPoint Presentation</vt:lpstr>
      <vt:lpstr>PowerPoint Presentation</vt:lpstr>
      <vt:lpstr>FRENCH EXECUTIVE</vt:lpstr>
      <vt:lpstr> Powers and Functions of the President </vt:lpstr>
      <vt:lpstr>The Prime Minister</vt:lpstr>
      <vt:lpstr>Powers and Position of the Prime Minister and the Cabinet</vt:lpstr>
      <vt:lpstr>PowerPoint Presentation</vt:lpstr>
      <vt:lpstr>French Legislature</vt:lpstr>
      <vt:lpstr>PowerPoint Presentation</vt:lpstr>
      <vt:lpstr>PowerPoint Presentation</vt:lpstr>
      <vt:lpstr>French Judiciary</vt:lpstr>
      <vt:lpstr>PowerPoint Presentation</vt:lpstr>
      <vt:lpstr>PowerPoint Presentation</vt:lpstr>
      <vt:lpstr>PowerPoint Presentation</vt:lpstr>
      <vt:lpstr>  </vt:lpstr>
      <vt:lpstr>PowerPoint Presentation</vt:lpstr>
      <vt:lpstr>PowerPoint Presentation</vt:lpstr>
      <vt:lpstr>Constitutional Council</vt:lpstr>
      <vt:lpstr>PowerPoint Presentation</vt:lpstr>
      <vt:lpstr>Party System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IV SEMESTER PAPER II</dc:title>
  <dc:creator>AMEEN</dc:creator>
  <cp:lastModifiedBy>dell core</cp:lastModifiedBy>
  <cp:revision>84</cp:revision>
  <dcterms:created xsi:type="dcterms:W3CDTF">2006-08-16T00:00:00Z</dcterms:created>
  <dcterms:modified xsi:type="dcterms:W3CDTF">2020-05-29T12:01:52Z</dcterms:modified>
</cp:coreProperties>
</file>